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Proxima Nova"/>
      <p:regular r:id="rId22"/>
      <p:bold r:id="rId23"/>
      <p:italic r:id="rId24"/>
      <p:boldItalic r:id="rId25"/>
    </p:embeddedFont>
    <p:embeddedFont>
      <p:font typeface="Comfortaa"/>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ProximaNova-regular.fntdata"/><Relationship Id="rId21" Type="http://schemas.openxmlformats.org/officeDocument/2006/relationships/slide" Target="slides/slide15.xml"/><Relationship Id="rId24" Type="http://schemas.openxmlformats.org/officeDocument/2006/relationships/font" Target="fonts/ProximaNova-italic.fntdata"/><Relationship Id="rId23" Type="http://schemas.openxmlformats.org/officeDocument/2006/relationships/font" Target="fonts/ProximaNova-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Comfortaa-regular.fntdata"/><Relationship Id="rId25" Type="http://schemas.openxmlformats.org/officeDocument/2006/relationships/font" Target="fonts/ProximaNova-boldItalic.fntdata"/><Relationship Id="rId27" Type="http://schemas.openxmlformats.org/officeDocument/2006/relationships/font" Target="fonts/Comfortaa-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3e715e6274_1_0: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02" name="Google Shape;102;g3e715e62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3ea2a97e26_0_7: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Google Shape;158;g3ea2a97e2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3e715e6298_0_34: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65" name="Google Shape;165;g3e715e629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3e77c225c5_1_2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2" name="Google Shape;172;g3e77c225c5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3e715e6298_0_39: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 name="Google Shape;177;g3e715e629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3ea2a97e26_0_2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Google Shape;183;g3ea2a97e2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d5f4b554c_0_15: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89" name="Google Shape;189;gd5f4b55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3e77c225c5_0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1" name="Google Shape;111;g3e77c225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3e715e6298_0_103: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 name="Google Shape;118;g3e715e6298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3e715e6298_0_1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Google Shape;124;g3e715e629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With purpose of meeting the specific needs of these limb disabled people, in this paper we design an eye control system that might be useful for those limb disabled people with healthy eyes to interact with computers.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3e715e6298_0_14: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9" name="Google Shape;129;g3e715e629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3e715e6298_0_19: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5" name="Google Shape;135;g3e715e629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3e715e6298_0_2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2" name="Google Shape;142;g3e715e629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3ea2a97e26_0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Google Shape;147;g3ea2a97e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3e715e6298_0_29: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Google Shape;152;g3e715e629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sz="6000"/>
              <a:t>B.E Project</a:t>
            </a:r>
            <a:endParaRPr sz="6000"/>
          </a:p>
        </p:txBody>
      </p:sp>
      <p:sp>
        <p:nvSpPr>
          <p:cNvPr id="106" name="Google Shape;106;p25"/>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000"/>
              <a:t>By </a:t>
            </a:r>
            <a:endParaRPr sz="2000"/>
          </a:p>
          <a:p>
            <a:pPr indent="0" lvl="0" marL="0" rtl="0">
              <a:spcBef>
                <a:spcPts val="0"/>
              </a:spcBef>
              <a:spcAft>
                <a:spcPts val="0"/>
              </a:spcAft>
              <a:buNone/>
            </a:pPr>
            <a:r>
              <a:t/>
            </a:r>
            <a:endParaRPr sz="2000"/>
          </a:p>
          <a:p>
            <a:pPr indent="0" lvl="0" marL="0" rtl="0">
              <a:spcBef>
                <a:spcPts val="0"/>
              </a:spcBef>
              <a:spcAft>
                <a:spcPts val="0"/>
              </a:spcAft>
              <a:buNone/>
            </a:pPr>
            <a:r>
              <a:rPr lang="en" sz="2000"/>
              <a:t>Anamika Sonawane</a:t>
            </a:r>
            <a:endParaRPr sz="2000"/>
          </a:p>
          <a:p>
            <a:pPr indent="0" lvl="0" marL="0" rtl="0">
              <a:spcBef>
                <a:spcPts val="0"/>
              </a:spcBef>
              <a:spcAft>
                <a:spcPts val="0"/>
              </a:spcAft>
              <a:buNone/>
            </a:pPr>
            <a:r>
              <a:rPr lang="en" sz="2000"/>
              <a:t>Anindita Chowdhury</a:t>
            </a:r>
            <a:endParaRPr sz="2000"/>
          </a:p>
        </p:txBody>
      </p:sp>
      <p:cxnSp>
        <p:nvCxnSpPr>
          <p:cNvPr id="107" name="Google Shape;107;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
        <p:nvSpPr>
          <p:cNvPr id="108" name="Google Shape;108;p25"/>
          <p:cNvSpPr txBox="1"/>
          <p:nvPr/>
        </p:nvSpPr>
        <p:spPr>
          <a:xfrm>
            <a:off x="5544950" y="3812325"/>
            <a:ext cx="2922900" cy="865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2400">
                <a:solidFill>
                  <a:schemeClr val="lt1"/>
                </a:solidFill>
                <a:latin typeface="Proxima Nova"/>
                <a:ea typeface="Proxima Nova"/>
                <a:cs typeface="Proxima Nova"/>
                <a:sym typeface="Proxima Nova"/>
              </a:rPr>
              <a:t>Project Guide :</a:t>
            </a:r>
            <a:endParaRPr sz="2400">
              <a:solidFill>
                <a:schemeClr val="lt1"/>
              </a:solidFill>
              <a:latin typeface="Proxima Nova"/>
              <a:ea typeface="Proxima Nova"/>
              <a:cs typeface="Proxima Nova"/>
              <a:sym typeface="Proxima Nova"/>
            </a:endParaRPr>
          </a:p>
          <a:p>
            <a:pPr indent="0" lvl="0" marL="0">
              <a:spcBef>
                <a:spcPts val="0"/>
              </a:spcBef>
              <a:spcAft>
                <a:spcPts val="0"/>
              </a:spcAft>
              <a:buNone/>
            </a:pPr>
            <a:r>
              <a:rPr lang="en" sz="2000">
                <a:solidFill>
                  <a:schemeClr val="lt1"/>
                </a:solidFill>
                <a:latin typeface="Proxima Nova"/>
                <a:ea typeface="Proxima Nova"/>
                <a:cs typeface="Proxima Nova"/>
                <a:sym typeface="Proxima Nova"/>
              </a:rPr>
              <a:t>Prof. S. B. Takmare</a:t>
            </a:r>
            <a:endParaRPr sz="2000">
              <a:solidFill>
                <a:schemeClr val="lt1"/>
              </a:solidFill>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34"/>
          <p:cNvSpPr txBox="1"/>
          <p:nvPr>
            <p:ph idx="1" type="body"/>
          </p:nvPr>
        </p:nvSpPr>
        <p:spPr>
          <a:xfrm>
            <a:off x="311700" y="225850"/>
            <a:ext cx="8520600" cy="4754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t>2.   GAZE DETECTION</a:t>
            </a:r>
            <a:endParaRPr b="1"/>
          </a:p>
          <a:p>
            <a:pPr indent="0" lvl="0" marL="457200" rtl="0" algn="just">
              <a:spcBef>
                <a:spcPts val="1000"/>
              </a:spcBef>
              <a:spcAft>
                <a:spcPts val="0"/>
              </a:spcAft>
              <a:buNone/>
            </a:pPr>
            <a:r>
              <a:rPr b="1" lang="en"/>
              <a:t>Purkinje images</a:t>
            </a:r>
            <a:r>
              <a:rPr lang="en"/>
              <a:t> are reflections from light, particularly infrared (IR) light, off the eye. The main target of the system is to obtain a series of vectors from the Purkinje image center to the pupil center as eye-gaze direction parameters</a:t>
            </a:r>
            <a:endParaRPr/>
          </a:p>
          <a:p>
            <a:pPr indent="0" lvl="0" marL="457200" rtl="0" algn="just">
              <a:spcBef>
                <a:spcPts val="0"/>
              </a:spcBef>
              <a:spcAft>
                <a:spcPts val="0"/>
              </a:spcAft>
              <a:buNone/>
            </a:pPr>
            <a:r>
              <a:rPr lang="en"/>
              <a:t>in real time.</a:t>
            </a:r>
            <a:endParaRPr/>
          </a:p>
          <a:p>
            <a:pPr indent="0" lvl="0" marL="457200" rtl="0" algn="just">
              <a:spcBef>
                <a:spcPts val="0"/>
              </a:spcBef>
              <a:spcAft>
                <a:spcPts val="0"/>
              </a:spcAft>
              <a:buNone/>
            </a:pPr>
            <a:r>
              <a:t/>
            </a:r>
            <a:endParaRPr/>
          </a:p>
          <a:p>
            <a:pPr indent="0" lvl="0" marL="457200" rtl="0" algn="just">
              <a:spcBef>
                <a:spcPts val="0"/>
              </a:spcBef>
              <a:spcAft>
                <a:spcPts val="0"/>
              </a:spcAft>
              <a:buNone/>
            </a:pPr>
            <a:r>
              <a:t/>
            </a:r>
            <a:endParaRPr/>
          </a:p>
        </p:txBody>
      </p:sp>
      <p:pic>
        <p:nvPicPr>
          <p:cNvPr id="161" name="Google Shape;161;p34"/>
          <p:cNvPicPr preferRelativeResize="0"/>
          <p:nvPr/>
        </p:nvPicPr>
        <p:blipFill>
          <a:blip r:embed="rId3">
            <a:alphaModFix/>
          </a:blip>
          <a:stretch>
            <a:fillRect/>
          </a:stretch>
        </p:blipFill>
        <p:spPr>
          <a:xfrm>
            <a:off x="881875" y="2144525"/>
            <a:ext cx="3390900" cy="2686050"/>
          </a:xfrm>
          <a:prstGeom prst="rect">
            <a:avLst/>
          </a:prstGeom>
          <a:noFill/>
          <a:ln>
            <a:noFill/>
          </a:ln>
        </p:spPr>
      </p:pic>
      <p:pic>
        <p:nvPicPr>
          <p:cNvPr id="162" name="Google Shape;162;p34"/>
          <p:cNvPicPr preferRelativeResize="0"/>
          <p:nvPr/>
        </p:nvPicPr>
        <p:blipFill rotWithShape="1">
          <a:blip r:embed="rId4">
            <a:alphaModFix/>
          </a:blip>
          <a:srcRect b="0" l="-5627" r="3680" t="0"/>
          <a:stretch/>
        </p:blipFill>
        <p:spPr>
          <a:xfrm>
            <a:off x="4059500" y="2087375"/>
            <a:ext cx="4984350" cy="2686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35"/>
          <p:cNvSpPr txBox="1"/>
          <p:nvPr>
            <p:ph type="title"/>
          </p:nvPr>
        </p:nvSpPr>
        <p:spPr>
          <a:xfrm>
            <a:off x="303125" y="98250"/>
            <a:ext cx="4045200" cy="7548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Design</a:t>
            </a:r>
            <a:endParaRPr/>
          </a:p>
        </p:txBody>
      </p:sp>
      <p:sp>
        <p:nvSpPr>
          <p:cNvPr id="168" name="Google Shape;168;p3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t>Hardware Requirements</a:t>
            </a:r>
            <a:endParaRPr/>
          </a:p>
          <a:p>
            <a:pPr indent="-342900" lvl="0" marL="457200" rtl="0">
              <a:spcBef>
                <a:spcPts val="0"/>
              </a:spcBef>
              <a:spcAft>
                <a:spcPts val="0"/>
              </a:spcAft>
              <a:buSzPts val="1800"/>
              <a:buChar char="●"/>
            </a:pPr>
            <a:r>
              <a:rPr lang="en"/>
              <a:t>Camera</a:t>
            </a:r>
            <a:endParaRPr/>
          </a:p>
          <a:p>
            <a:pPr indent="-342900" lvl="0" marL="457200" rtl="0">
              <a:spcBef>
                <a:spcPts val="0"/>
              </a:spcBef>
              <a:spcAft>
                <a:spcPts val="0"/>
              </a:spcAft>
              <a:buSzPts val="1800"/>
              <a:buChar char="●"/>
            </a:pPr>
            <a:r>
              <a:rPr lang="en"/>
              <a:t>Computer</a:t>
            </a:r>
            <a:endParaRPr/>
          </a:p>
          <a:p>
            <a:pPr indent="0" lvl="0" marL="0" rtl="0">
              <a:spcBef>
                <a:spcPts val="0"/>
              </a:spcBef>
              <a:spcAft>
                <a:spcPts val="0"/>
              </a:spcAft>
              <a:buNone/>
            </a:pPr>
            <a:r>
              <a:t/>
            </a:r>
            <a:endParaRPr/>
          </a:p>
          <a:p>
            <a:pPr indent="0" lvl="0" marL="0" rtl="0">
              <a:spcBef>
                <a:spcPts val="0"/>
              </a:spcBef>
              <a:spcAft>
                <a:spcPts val="0"/>
              </a:spcAft>
              <a:buNone/>
            </a:pPr>
            <a:r>
              <a:rPr lang="en"/>
              <a:t>Software Components</a:t>
            </a:r>
            <a:endParaRPr/>
          </a:p>
          <a:p>
            <a:pPr indent="-342900" lvl="0" marL="457200" rtl="0">
              <a:spcBef>
                <a:spcPts val="0"/>
              </a:spcBef>
              <a:spcAft>
                <a:spcPts val="0"/>
              </a:spcAft>
              <a:buSzPts val="1800"/>
              <a:buChar char="●"/>
            </a:pPr>
            <a:r>
              <a:rPr lang="en"/>
              <a:t>Hough transform algorithm, </a:t>
            </a:r>
            <a:endParaRPr/>
          </a:p>
          <a:p>
            <a:pPr indent="-342900" lvl="0" marL="457200" rtl="0">
              <a:spcBef>
                <a:spcPts val="0"/>
              </a:spcBef>
              <a:spcAft>
                <a:spcPts val="0"/>
              </a:spcAft>
              <a:buSzPts val="1800"/>
              <a:buChar char="●"/>
            </a:pPr>
            <a:r>
              <a:rPr lang="en"/>
              <a:t>the Purkinje image detection method,</a:t>
            </a:r>
            <a:endParaRPr/>
          </a:p>
          <a:p>
            <a:pPr indent="-342900" lvl="0" marL="457200" rtl="0">
              <a:spcBef>
                <a:spcPts val="0"/>
              </a:spcBef>
              <a:spcAft>
                <a:spcPts val="0"/>
              </a:spcAft>
              <a:buSzPts val="1800"/>
              <a:buChar char="●"/>
            </a:pPr>
            <a:r>
              <a:rPr lang="en"/>
              <a:t>the blink detection method, and </a:t>
            </a:r>
            <a:endParaRPr/>
          </a:p>
          <a:p>
            <a:pPr indent="-342900" lvl="0" marL="457200" rtl="0">
              <a:spcBef>
                <a:spcPts val="0"/>
              </a:spcBef>
              <a:spcAft>
                <a:spcPts val="0"/>
              </a:spcAft>
              <a:buSzPts val="1800"/>
              <a:buChar char="●"/>
            </a:pPr>
            <a:r>
              <a:rPr lang="en"/>
              <a:t>the coordinates transform &amp; calibration method.</a:t>
            </a:r>
            <a:endParaRPr/>
          </a:p>
        </p:txBody>
      </p:sp>
      <p:pic>
        <p:nvPicPr>
          <p:cNvPr id="169" name="Google Shape;169;p35"/>
          <p:cNvPicPr preferRelativeResize="0"/>
          <p:nvPr/>
        </p:nvPicPr>
        <p:blipFill>
          <a:blip r:embed="rId3">
            <a:alphaModFix/>
          </a:blip>
          <a:stretch>
            <a:fillRect/>
          </a:stretch>
        </p:blipFill>
        <p:spPr>
          <a:xfrm>
            <a:off x="8375" y="1255887"/>
            <a:ext cx="4563625" cy="2631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pic>
        <p:nvPicPr>
          <p:cNvPr id="174" name="Google Shape;174;p36"/>
          <p:cNvPicPr preferRelativeResize="0"/>
          <p:nvPr/>
        </p:nvPicPr>
        <p:blipFill>
          <a:blip r:embed="rId3">
            <a:alphaModFix/>
          </a:blip>
          <a:stretch>
            <a:fillRect/>
          </a:stretch>
        </p:blipFill>
        <p:spPr>
          <a:xfrm>
            <a:off x="878388" y="474412"/>
            <a:ext cx="7387225" cy="4194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37"/>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Dependencies</a:t>
            </a:r>
            <a:endParaRPr/>
          </a:p>
        </p:txBody>
      </p:sp>
      <p:sp>
        <p:nvSpPr>
          <p:cNvPr id="180" name="Google Shape;180;p3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spcBef>
                <a:spcPts val="0"/>
              </a:spcBef>
              <a:spcAft>
                <a:spcPts val="0"/>
              </a:spcAft>
              <a:buSzPts val="1800"/>
              <a:buAutoNum type="arabicPeriod"/>
            </a:pPr>
            <a:r>
              <a:rPr lang="en"/>
              <a:t>The distance between the person and the camera</a:t>
            </a:r>
            <a:endParaRPr/>
          </a:p>
          <a:p>
            <a:pPr indent="-342900" lvl="0" marL="457200" rtl="0">
              <a:spcBef>
                <a:spcPts val="1000"/>
              </a:spcBef>
              <a:spcAft>
                <a:spcPts val="0"/>
              </a:spcAft>
              <a:buSzPts val="1800"/>
              <a:buAutoNum type="arabicPeriod"/>
            </a:pPr>
            <a:r>
              <a:rPr lang="en"/>
              <a:t>Duration of blinking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2"/>
        </a:solidFill>
      </p:bgPr>
    </p:bg>
    <p:spTree>
      <p:nvGrpSpPr>
        <p:cNvPr id="184" name="Shape 184"/>
        <p:cNvGrpSpPr/>
        <p:nvPr/>
      </p:nvGrpSpPr>
      <p:grpSpPr>
        <a:xfrm>
          <a:off x="0" y="0"/>
          <a:ext cx="0" cy="0"/>
          <a:chOff x="0" y="0"/>
          <a:chExt cx="0" cy="0"/>
        </a:xfrm>
      </p:grpSpPr>
      <p:sp>
        <p:nvSpPr>
          <p:cNvPr id="185" name="Google Shape;185;p38"/>
          <p:cNvSpPr txBox="1"/>
          <p:nvPr>
            <p:ph type="title"/>
          </p:nvPr>
        </p:nvSpPr>
        <p:spPr>
          <a:xfrm>
            <a:off x="0" y="1906850"/>
            <a:ext cx="4572000" cy="1041300"/>
          </a:xfrm>
          <a:prstGeom prst="rect">
            <a:avLst/>
          </a:prstGeom>
          <a:noFill/>
        </p:spPr>
        <p:txBody>
          <a:bodyPr anchorCtr="0" anchor="ctr" bIns="91425" lIns="91425" spcFirstLastPara="1" rIns="91425" wrap="square" tIns="91425">
            <a:noAutofit/>
          </a:bodyPr>
          <a:lstStyle/>
          <a:p>
            <a:pPr indent="0" lvl="0" marL="0">
              <a:spcBef>
                <a:spcPts val="0"/>
              </a:spcBef>
              <a:spcAft>
                <a:spcPts val="0"/>
              </a:spcAft>
              <a:buNone/>
            </a:pPr>
            <a:r>
              <a:rPr lang="en" sz="3600"/>
              <a:t>Technology Stack</a:t>
            </a:r>
            <a:endParaRPr sz="3600"/>
          </a:p>
          <a:p>
            <a:pPr indent="0" lvl="0" marL="0">
              <a:spcBef>
                <a:spcPts val="0"/>
              </a:spcBef>
              <a:spcAft>
                <a:spcPts val="0"/>
              </a:spcAft>
              <a:buNone/>
            </a:pPr>
            <a:r>
              <a:rPr lang="en" sz="3600"/>
              <a:t>&amp;</a:t>
            </a:r>
            <a:endParaRPr sz="3600"/>
          </a:p>
          <a:p>
            <a:pPr indent="0" lvl="0" marL="0">
              <a:spcBef>
                <a:spcPts val="0"/>
              </a:spcBef>
              <a:spcAft>
                <a:spcPts val="0"/>
              </a:spcAft>
              <a:buNone/>
            </a:pPr>
            <a:r>
              <a:rPr lang="en" sz="3600"/>
              <a:t>Planning</a:t>
            </a:r>
            <a:endParaRPr sz="3600"/>
          </a:p>
        </p:txBody>
      </p:sp>
      <p:sp>
        <p:nvSpPr>
          <p:cNvPr id="186" name="Google Shape;186;p38"/>
          <p:cNvSpPr txBox="1"/>
          <p:nvPr>
            <p:ph idx="1" type="subTitle"/>
          </p:nvPr>
        </p:nvSpPr>
        <p:spPr>
          <a:xfrm>
            <a:off x="4806825" y="652350"/>
            <a:ext cx="4045200" cy="3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Comfortaa"/>
                <a:ea typeface="Comfortaa"/>
                <a:cs typeface="Comfortaa"/>
                <a:sym typeface="Comfortaa"/>
              </a:rPr>
              <a:t>Scilab</a:t>
            </a:r>
            <a:endParaRPr sz="2400">
              <a:solidFill>
                <a:schemeClr val="lt1"/>
              </a:solidFill>
              <a:latin typeface="Comfortaa"/>
              <a:ea typeface="Comfortaa"/>
              <a:cs typeface="Comfortaa"/>
              <a:sym typeface="Comfortaa"/>
            </a:endParaRPr>
          </a:p>
          <a:p>
            <a:pPr indent="0" lvl="0" marL="0" rtl="0" algn="l">
              <a:spcBef>
                <a:spcPts val="1000"/>
              </a:spcBef>
              <a:spcAft>
                <a:spcPts val="0"/>
              </a:spcAft>
              <a:buNone/>
            </a:pPr>
            <a:r>
              <a:rPr lang="en" sz="2400">
                <a:solidFill>
                  <a:schemeClr val="lt1"/>
                </a:solidFill>
                <a:latin typeface="Comfortaa"/>
                <a:ea typeface="Comfortaa"/>
                <a:cs typeface="Comfortaa"/>
                <a:sym typeface="Comfortaa"/>
              </a:rPr>
              <a:t>Python</a:t>
            </a:r>
            <a:endParaRPr sz="2400">
              <a:solidFill>
                <a:schemeClr val="lt1"/>
              </a:solidFill>
              <a:latin typeface="Comfortaa"/>
              <a:ea typeface="Comfortaa"/>
              <a:cs typeface="Comfortaa"/>
              <a:sym typeface="Comfortaa"/>
            </a:endParaRPr>
          </a:p>
          <a:p>
            <a:pPr indent="0" lvl="0" marL="0" rtl="0" algn="l">
              <a:spcBef>
                <a:spcPts val="1000"/>
              </a:spcBef>
              <a:spcAft>
                <a:spcPts val="1000"/>
              </a:spcAft>
              <a:buNone/>
            </a:pPr>
            <a:r>
              <a:rPr lang="en" sz="2400">
                <a:solidFill>
                  <a:schemeClr val="lt1"/>
                </a:solidFill>
                <a:latin typeface="Comfortaa"/>
                <a:ea typeface="Comfortaa"/>
                <a:cs typeface="Comfortaa"/>
                <a:sym typeface="Comfortaa"/>
              </a:rPr>
              <a:t>OpenCV</a:t>
            </a:r>
            <a:endParaRPr sz="2400">
              <a:solidFill>
                <a:schemeClr val="lt1"/>
              </a:solidFill>
              <a:latin typeface="Comfortaa"/>
              <a:ea typeface="Comfortaa"/>
              <a:cs typeface="Comfortaa"/>
              <a:sym typeface="Comforta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39"/>
          <p:cNvSpPr txBox="1"/>
          <p:nvPr>
            <p:ph idx="4294967295" type="title"/>
          </p:nvPr>
        </p:nvSpPr>
        <p:spPr>
          <a:xfrm>
            <a:off x="311700" y="709050"/>
            <a:ext cx="3890100" cy="37254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b="1" lang="en" sz="4800"/>
              <a:t>Thank You</a:t>
            </a:r>
            <a:endParaRPr b="1" sz="4800"/>
          </a:p>
        </p:txBody>
      </p:sp>
      <p:pic>
        <p:nvPicPr>
          <p:cNvPr id="192" name="Google Shape;192;p39"/>
          <p:cNvPicPr preferRelativeResize="0"/>
          <p:nvPr/>
        </p:nvPicPr>
        <p:blipFill rotWithShape="1">
          <a:blip r:embed="rId3">
            <a:alphaModFix/>
          </a:blip>
          <a:srcRect b="0" l="0" r="37826" t="0"/>
          <a:stretch/>
        </p:blipFill>
        <p:spPr>
          <a:xfrm>
            <a:off x="4548455" y="0"/>
            <a:ext cx="459555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cxnSp>
        <p:nvCxnSpPr>
          <p:cNvPr id="113" name="Google Shape;113;p26"/>
          <p:cNvCxnSpPr/>
          <p:nvPr/>
        </p:nvCxnSpPr>
        <p:spPr>
          <a:xfrm>
            <a:off x="-750" y="1724850"/>
            <a:ext cx="9145500" cy="25200"/>
          </a:xfrm>
          <a:prstGeom prst="straightConnector1">
            <a:avLst/>
          </a:prstGeom>
          <a:noFill/>
          <a:ln cap="flat" cmpd="sng" w="76200">
            <a:solidFill>
              <a:schemeClr val="lt2"/>
            </a:solidFill>
            <a:prstDash val="solid"/>
            <a:round/>
            <a:headEnd len="med" w="med" type="none"/>
            <a:tailEnd len="med" w="med" type="none"/>
          </a:ln>
        </p:spPr>
      </p:cxnSp>
      <p:sp>
        <p:nvSpPr>
          <p:cNvPr id="114" name="Google Shape;114;p26"/>
          <p:cNvSpPr txBox="1"/>
          <p:nvPr/>
        </p:nvSpPr>
        <p:spPr>
          <a:xfrm>
            <a:off x="-750" y="1750050"/>
            <a:ext cx="9145500" cy="1643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3600">
                <a:solidFill>
                  <a:schemeClr val="lt1"/>
                </a:solidFill>
                <a:latin typeface="Proxima Nova"/>
                <a:ea typeface="Proxima Nova"/>
                <a:cs typeface="Proxima Nova"/>
                <a:sym typeface="Proxima Nova"/>
              </a:rPr>
              <a:t>Eye Control System Based on Ameliorated </a:t>
            </a:r>
            <a:r>
              <a:rPr b="1" lang="en" sz="3600">
                <a:solidFill>
                  <a:schemeClr val="lt1"/>
                </a:solidFill>
                <a:latin typeface="Proxima Nova"/>
                <a:ea typeface="Proxima Nova"/>
                <a:cs typeface="Proxima Nova"/>
                <a:sym typeface="Proxima Nova"/>
              </a:rPr>
              <a:t>Hough Transform Algorithm</a:t>
            </a:r>
            <a:endParaRPr b="1" sz="3600">
              <a:solidFill>
                <a:schemeClr val="lt1"/>
              </a:solidFill>
              <a:latin typeface="Proxima Nova"/>
              <a:ea typeface="Proxima Nova"/>
              <a:cs typeface="Proxima Nova"/>
              <a:sym typeface="Proxima Nova"/>
            </a:endParaRPr>
          </a:p>
        </p:txBody>
      </p:sp>
      <p:cxnSp>
        <p:nvCxnSpPr>
          <p:cNvPr id="115" name="Google Shape;115;p26"/>
          <p:cNvCxnSpPr/>
          <p:nvPr/>
        </p:nvCxnSpPr>
        <p:spPr>
          <a:xfrm>
            <a:off x="-750" y="3393450"/>
            <a:ext cx="9145500" cy="25200"/>
          </a:xfrm>
          <a:prstGeom prst="straightConnector1">
            <a:avLst/>
          </a:prstGeom>
          <a:noFill/>
          <a:ln cap="flat" cmpd="sng" w="76200">
            <a:solidFill>
              <a:schemeClr val="lt2"/>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7"/>
          <p:cNvSpPr txBox="1"/>
          <p:nvPr>
            <p:ph type="title"/>
          </p:nvPr>
        </p:nvSpPr>
        <p:spPr>
          <a:xfrm>
            <a:off x="311700" y="57977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Contents</a:t>
            </a:r>
            <a:endParaRPr/>
          </a:p>
        </p:txBody>
      </p:sp>
      <p:sp>
        <p:nvSpPr>
          <p:cNvPr id="121" name="Google Shape;121;p27"/>
          <p:cNvSpPr txBox="1"/>
          <p:nvPr>
            <p:ph idx="1" type="body"/>
          </p:nvPr>
        </p:nvSpPr>
        <p:spPr>
          <a:xfrm>
            <a:off x="311700" y="1152475"/>
            <a:ext cx="8520600" cy="3416400"/>
          </a:xfrm>
          <a:prstGeom prst="rect">
            <a:avLst/>
          </a:prstGeom>
        </p:spPr>
        <p:txBody>
          <a:bodyPr anchorCtr="0" anchor="ctr" bIns="91425" lIns="91425" spcFirstLastPara="1" rIns="91425" wrap="square" tIns="91425">
            <a:noAutofit/>
          </a:bodyPr>
          <a:lstStyle/>
          <a:p>
            <a:pPr indent="-342900" lvl="0" marL="457200" rtl="0">
              <a:spcBef>
                <a:spcPts val="0"/>
              </a:spcBef>
              <a:spcAft>
                <a:spcPts val="0"/>
              </a:spcAft>
              <a:buSzPts val="1800"/>
              <a:buAutoNum type="arabicPeriod"/>
            </a:pPr>
            <a:r>
              <a:rPr lang="en"/>
              <a:t>Introduction</a:t>
            </a:r>
            <a:endParaRPr/>
          </a:p>
          <a:p>
            <a:pPr indent="-342900" lvl="0" marL="457200" rtl="0">
              <a:spcBef>
                <a:spcPts val="0"/>
              </a:spcBef>
              <a:spcAft>
                <a:spcPts val="0"/>
              </a:spcAft>
              <a:buSzPts val="1800"/>
              <a:buAutoNum type="arabicPeriod"/>
            </a:pPr>
            <a:r>
              <a:rPr lang="en"/>
              <a:t>Abstract</a:t>
            </a:r>
            <a:endParaRPr/>
          </a:p>
          <a:p>
            <a:pPr indent="-342900" lvl="0" marL="457200" rtl="0">
              <a:spcBef>
                <a:spcPts val="0"/>
              </a:spcBef>
              <a:spcAft>
                <a:spcPts val="0"/>
              </a:spcAft>
              <a:buSzPts val="1800"/>
              <a:buAutoNum type="arabicPeriod"/>
            </a:pPr>
            <a:r>
              <a:rPr lang="en"/>
              <a:t>Proposed System</a:t>
            </a:r>
            <a:endParaRPr/>
          </a:p>
          <a:p>
            <a:pPr indent="-342900" lvl="0" marL="457200" rtl="0">
              <a:spcBef>
                <a:spcPts val="0"/>
              </a:spcBef>
              <a:spcAft>
                <a:spcPts val="0"/>
              </a:spcAft>
              <a:buSzPts val="1800"/>
              <a:buAutoNum type="arabicPeriod"/>
            </a:pPr>
            <a:r>
              <a:rPr lang="en"/>
              <a:t>Design</a:t>
            </a:r>
            <a:endParaRPr/>
          </a:p>
          <a:p>
            <a:pPr indent="-342900" lvl="0" marL="457200" rtl="0">
              <a:spcBef>
                <a:spcPts val="0"/>
              </a:spcBef>
              <a:spcAft>
                <a:spcPts val="0"/>
              </a:spcAft>
              <a:buSzPts val="1800"/>
              <a:buAutoNum type="arabicPeriod"/>
            </a:pPr>
            <a:r>
              <a:rPr lang="en"/>
              <a:t>Dependencies</a:t>
            </a:r>
            <a:endParaRPr/>
          </a:p>
          <a:p>
            <a:pPr indent="-342900" lvl="0" marL="457200" rtl="0">
              <a:spcBef>
                <a:spcPts val="0"/>
              </a:spcBef>
              <a:spcAft>
                <a:spcPts val="0"/>
              </a:spcAft>
              <a:buSzPts val="1800"/>
              <a:buAutoNum type="arabicPeriod"/>
            </a:pPr>
            <a:r>
              <a:rPr lang="en"/>
              <a:t>Technology Stack</a:t>
            </a:r>
            <a:endParaRPr/>
          </a:p>
          <a:p>
            <a:pPr indent="-342900" lvl="0" marL="457200">
              <a:spcBef>
                <a:spcPts val="0"/>
              </a:spcBef>
              <a:spcAft>
                <a:spcPts val="0"/>
              </a:spcAft>
              <a:buSzPts val="1800"/>
              <a:buAutoNum type="arabicPeriod"/>
            </a:pPr>
            <a:r>
              <a:rPr lang="en"/>
              <a:t>Planning (For Code Development)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8"/>
          <p:cNvSpPr txBox="1"/>
          <p:nvPr>
            <p:ph type="title"/>
          </p:nvPr>
        </p:nvSpPr>
        <p:spPr>
          <a:xfrm>
            <a:off x="490250" y="526350"/>
            <a:ext cx="8241000" cy="4090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sz="4400"/>
              <a:t>Introduction</a:t>
            </a:r>
            <a:endParaRPr b="1" sz="2000"/>
          </a:p>
          <a:p>
            <a:pPr indent="0" lvl="0" marL="0" rtl="0" algn="just">
              <a:lnSpc>
                <a:spcPct val="115000"/>
              </a:lnSpc>
              <a:spcBef>
                <a:spcPts val="1000"/>
              </a:spcBef>
              <a:spcAft>
                <a:spcPts val="0"/>
              </a:spcAft>
              <a:buNone/>
            </a:pPr>
            <a:r>
              <a:rPr lang="en" sz="1800">
                <a:solidFill>
                  <a:srgbClr val="222222"/>
                </a:solidFill>
                <a:latin typeface="Arial"/>
                <a:ea typeface="Arial"/>
                <a:cs typeface="Arial"/>
                <a:sym typeface="Arial"/>
              </a:rPr>
              <a:t>More than 1 billion persons in the world have some form of disability. This corresponds to about </a:t>
            </a:r>
            <a:r>
              <a:rPr b="1" lang="en" sz="1800">
                <a:solidFill>
                  <a:srgbClr val="222222"/>
                </a:solidFill>
                <a:latin typeface="Arial"/>
                <a:ea typeface="Arial"/>
                <a:cs typeface="Arial"/>
                <a:sym typeface="Arial"/>
              </a:rPr>
              <a:t>15% of the world's population</a:t>
            </a:r>
            <a:r>
              <a:rPr lang="en" sz="1800">
                <a:solidFill>
                  <a:srgbClr val="222222"/>
                </a:solidFill>
                <a:latin typeface="Arial"/>
                <a:ea typeface="Arial"/>
                <a:cs typeface="Arial"/>
                <a:sym typeface="Arial"/>
              </a:rPr>
              <a:t>.</a:t>
            </a:r>
            <a:endParaRPr sz="1800">
              <a:solidFill>
                <a:srgbClr val="222222"/>
              </a:solidFill>
              <a:latin typeface="Arial"/>
              <a:ea typeface="Arial"/>
              <a:cs typeface="Arial"/>
              <a:sym typeface="Arial"/>
            </a:endParaRPr>
          </a:p>
          <a:p>
            <a:pPr indent="0" lvl="0" marL="0" rtl="0" algn="just">
              <a:lnSpc>
                <a:spcPct val="115000"/>
              </a:lnSpc>
              <a:spcBef>
                <a:spcPts val="1000"/>
              </a:spcBef>
              <a:spcAft>
                <a:spcPts val="0"/>
              </a:spcAft>
              <a:buNone/>
            </a:pPr>
            <a:r>
              <a:rPr lang="en" sz="1800">
                <a:solidFill>
                  <a:srgbClr val="222222"/>
                </a:solidFill>
                <a:latin typeface="Arial"/>
                <a:ea typeface="Arial"/>
                <a:cs typeface="Arial"/>
                <a:sym typeface="Arial"/>
              </a:rPr>
              <a:t>census 2001 has revealed that over </a:t>
            </a:r>
            <a:r>
              <a:rPr b="1" lang="en" sz="1800">
                <a:solidFill>
                  <a:srgbClr val="222222"/>
                </a:solidFill>
                <a:latin typeface="Arial"/>
                <a:ea typeface="Arial"/>
                <a:cs typeface="Arial"/>
                <a:sym typeface="Arial"/>
              </a:rPr>
              <a:t>21 million people in India</a:t>
            </a:r>
            <a:r>
              <a:rPr lang="en" sz="1800">
                <a:solidFill>
                  <a:srgbClr val="222222"/>
                </a:solidFill>
                <a:latin typeface="Arial"/>
                <a:ea typeface="Arial"/>
                <a:cs typeface="Arial"/>
                <a:sym typeface="Arial"/>
              </a:rPr>
              <a:t> are suffering from one or the other kind of disability. This is equivalent to 2.1% of the </a:t>
            </a:r>
            <a:r>
              <a:rPr b="1" lang="en" sz="1800">
                <a:solidFill>
                  <a:srgbClr val="222222"/>
                </a:solidFill>
                <a:latin typeface="Arial"/>
                <a:ea typeface="Arial"/>
                <a:cs typeface="Arial"/>
                <a:sym typeface="Arial"/>
              </a:rPr>
              <a:t>population.</a:t>
            </a:r>
            <a:endParaRPr b="1" sz="1800">
              <a:solidFill>
                <a:srgbClr val="222222"/>
              </a:solidFill>
              <a:latin typeface="Arial"/>
              <a:ea typeface="Arial"/>
              <a:cs typeface="Arial"/>
              <a:sym typeface="Arial"/>
            </a:endParaRPr>
          </a:p>
          <a:p>
            <a:pPr indent="0" lvl="0" marL="0" rtl="0" algn="just">
              <a:lnSpc>
                <a:spcPct val="115000"/>
              </a:lnSpc>
              <a:spcBef>
                <a:spcPts val="1000"/>
              </a:spcBef>
              <a:spcAft>
                <a:spcPts val="0"/>
              </a:spcAft>
              <a:buNone/>
            </a:pPr>
            <a:r>
              <a:rPr lang="en" sz="1800">
                <a:solidFill>
                  <a:srgbClr val="222222"/>
                </a:solidFill>
                <a:latin typeface="Arial"/>
                <a:ea typeface="Arial"/>
                <a:cs typeface="Arial"/>
                <a:sym typeface="Arial"/>
              </a:rPr>
              <a:t>Due to their limb handicap, such vast amount of people </a:t>
            </a:r>
            <a:r>
              <a:rPr b="1" lang="en" sz="1800">
                <a:solidFill>
                  <a:srgbClr val="222222"/>
                </a:solidFill>
                <a:latin typeface="Arial"/>
                <a:ea typeface="Arial"/>
                <a:cs typeface="Arial"/>
                <a:sym typeface="Arial"/>
              </a:rPr>
              <a:t>cannot enjoy the convenience and entertainment of the ever advancing computer technology.</a:t>
            </a:r>
            <a:r>
              <a:rPr lang="en" sz="1800">
                <a:solidFill>
                  <a:srgbClr val="222222"/>
                </a:solidFill>
                <a:latin typeface="Arial"/>
                <a:ea typeface="Arial"/>
                <a:cs typeface="Arial"/>
                <a:sym typeface="Arial"/>
              </a:rPr>
              <a:t> </a:t>
            </a:r>
            <a:endParaRPr b="1" sz="1800">
              <a:solidFill>
                <a:srgbClr val="222222"/>
              </a:solidFill>
              <a:latin typeface="Arial"/>
              <a:ea typeface="Arial"/>
              <a:cs typeface="Arial"/>
              <a:sym typeface="Arial"/>
            </a:endParaRPr>
          </a:p>
          <a:p>
            <a:pPr indent="0" lvl="0" marL="0" rtl="0" algn="just">
              <a:lnSpc>
                <a:spcPct val="115000"/>
              </a:lnSpc>
              <a:spcBef>
                <a:spcPts val="1000"/>
              </a:spcBef>
              <a:spcAft>
                <a:spcPts val="100"/>
              </a:spcAft>
              <a:buNone/>
            </a:pPr>
            <a:r>
              <a:rPr lang="en" sz="1800">
                <a:solidFill>
                  <a:srgbClr val="222222"/>
                </a:solidFill>
                <a:latin typeface="Arial"/>
                <a:ea typeface="Arial"/>
                <a:cs typeface="Arial"/>
                <a:sym typeface="Arial"/>
              </a:rPr>
              <a:t>So, this paper has purpose of meeting the specific needs of these limb disabled people.</a:t>
            </a:r>
            <a:endParaRPr sz="1800">
              <a:solidFill>
                <a:srgbClr val="222222"/>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3600"/>
              <a:t>Abstract</a:t>
            </a:r>
            <a:endParaRPr sz="3600"/>
          </a:p>
        </p:txBody>
      </p:sp>
      <p:sp>
        <p:nvSpPr>
          <p:cNvPr id="132" name="Google Shape;132;p29"/>
          <p:cNvSpPr txBox="1"/>
          <p:nvPr>
            <p:ph idx="1" type="body"/>
          </p:nvPr>
        </p:nvSpPr>
        <p:spPr>
          <a:xfrm>
            <a:off x="311700" y="1253825"/>
            <a:ext cx="8520600" cy="3315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400"/>
              <a:t>This paper proposes an eye control system employing</a:t>
            </a:r>
            <a:br>
              <a:rPr lang="en" sz="2400"/>
            </a:br>
            <a:r>
              <a:rPr lang="en" sz="2400"/>
              <a:t>eye gaze tracking techniques that might be helpful for</a:t>
            </a:r>
            <a:br>
              <a:rPr lang="en" sz="2400"/>
            </a:br>
            <a:r>
              <a:rPr lang="en" sz="2400"/>
              <a:t>those limb disabled people with healthy eyes.</a:t>
            </a:r>
            <a:endParaRPr sz="2400"/>
          </a:p>
          <a:p>
            <a:pPr indent="0" lvl="0" marL="0" rtl="0" algn="just">
              <a:spcBef>
                <a:spcPts val="0"/>
              </a:spcBef>
              <a:spcAft>
                <a:spcPts val="0"/>
              </a:spcAft>
              <a:buNone/>
            </a:pPr>
            <a:r>
              <a:t/>
            </a:r>
            <a:endParaRPr sz="2400"/>
          </a:p>
          <a:p>
            <a:pPr indent="0" lvl="0" marL="0" rtl="0" algn="just">
              <a:spcBef>
                <a:spcPts val="0"/>
              </a:spcBef>
              <a:spcAft>
                <a:spcPts val="0"/>
              </a:spcAft>
              <a:buNone/>
            </a:pPr>
            <a:r>
              <a:rPr lang="en" sz="2400"/>
              <a:t>Functionalities -</a:t>
            </a:r>
            <a:endParaRPr sz="2400"/>
          </a:p>
          <a:p>
            <a:pPr indent="-381000" lvl="0" marL="457200" rtl="0" algn="just">
              <a:spcBef>
                <a:spcPts val="0"/>
              </a:spcBef>
              <a:spcAft>
                <a:spcPts val="0"/>
              </a:spcAft>
              <a:buSzPts val="2400"/>
              <a:buAutoNum type="arabicPeriod"/>
            </a:pPr>
            <a:r>
              <a:rPr b="1" lang="en" sz="2400"/>
              <a:t>Moving </a:t>
            </a:r>
            <a:r>
              <a:rPr lang="en" sz="2400"/>
              <a:t>the mouse with in the screen</a:t>
            </a:r>
            <a:endParaRPr sz="2400"/>
          </a:p>
          <a:p>
            <a:pPr indent="-381000" lvl="0" marL="457200" rtl="0" algn="just">
              <a:spcBef>
                <a:spcPts val="0"/>
              </a:spcBef>
              <a:spcAft>
                <a:spcPts val="0"/>
              </a:spcAft>
              <a:buSzPts val="2400"/>
              <a:buAutoNum type="arabicPeriod"/>
            </a:pPr>
            <a:r>
              <a:rPr b="1" lang="en" sz="2400"/>
              <a:t>Clicking </a:t>
            </a:r>
            <a:r>
              <a:rPr lang="en" sz="2400"/>
              <a:t>to a button or an application icon</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30"/>
          <p:cNvSpPr txBox="1"/>
          <p:nvPr>
            <p:ph type="title"/>
          </p:nvPr>
        </p:nvSpPr>
        <p:spPr>
          <a:xfrm>
            <a:off x="0" y="0"/>
            <a:ext cx="9144000" cy="765300"/>
          </a:xfrm>
          <a:prstGeom prst="rect">
            <a:avLst/>
          </a:prstGeom>
          <a:solidFill>
            <a:schemeClr val="dk1"/>
          </a:solidFill>
        </p:spPr>
        <p:txBody>
          <a:bodyPr anchorCtr="0" anchor="ctr" bIns="91425" lIns="91425" spcFirstLastPara="1" rIns="91425" wrap="square" tIns="91425">
            <a:noAutofit/>
          </a:bodyPr>
          <a:lstStyle/>
          <a:p>
            <a:pPr indent="0" lvl="0" marL="0" rtl="0">
              <a:spcBef>
                <a:spcPts val="0"/>
              </a:spcBef>
              <a:spcAft>
                <a:spcPts val="0"/>
              </a:spcAft>
              <a:buNone/>
            </a:pPr>
            <a:r>
              <a:rPr lang="en" sz="3600">
                <a:solidFill>
                  <a:srgbClr val="FFFFFF"/>
                </a:solidFill>
                <a:latin typeface="Comfortaa"/>
                <a:ea typeface="Comfortaa"/>
                <a:cs typeface="Comfortaa"/>
                <a:sym typeface="Comfortaa"/>
              </a:rPr>
              <a:t>Proposed System</a:t>
            </a:r>
            <a:endParaRPr i="1" sz="1600">
              <a:solidFill>
                <a:srgbClr val="FFFFFF"/>
              </a:solidFill>
              <a:latin typeface="Comfortaa"/>
              <a:ea typeface="Comfortaa"/>
              <a:cs typeface="Comfortaa"/>
              <a:sym typeface="Comfortaa"/>
            </a:endParaRPr>
          </a:p>
        </p:txBody>
      </p:sp>
      <p:sp>
        <p:nvSpPr>
          <p:cNvPr id="138" name="Google Shape;138;p30"/>
          <p:cNvSpPr txBox="1"/>
          <p:nvPr>
            <p:ph idx="1" type="body"/>
          </p:nvPr>
        </p:nvSpPr>
        <p:spPr>
          <a:xfrm>
            <a:off x="311700" y="765300"/>
            <a:ext cx="8520600" cy="3979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AutoNum type="arabicPeriod"/>
            </a:pPr>
            <a:r>
              <a:rPr b="1" lang="en"/>
              <a:t>PUPIL LOCALIZATION</a:t>
            </a:r>
            <a:endParaRPr b="1"/>
          </a:p>
          <a:p>
            <a:pPr indent="0" lvl="0" marL="457200" rtl="0">
              <a:spcBef>
                <a:spcPts val="0"/>
              </a:spcBef>
              <a:spcAft>
                <a:spcPts val="0"/>
              </a:spcAft>
              <a:buNone/>
            </a:pPr>
            <a:r>
              <a:rPr lang="en"/>
              <a:t>The Hough transform is a </a:t>
            </a:r>
            <a:r>
              <a:rPr b="1" lang="en"/>
              <a:t>feature extraction </a:t>
            </a:r>
            <a:r>
              <a:rPr lang="en"/>
              <a:t>technique used in image analysis, computer vision, and </a:t>
            </a:r>
            <a:r>
              <a:rPr b="1" lang="en"/>
              <a:t>digital image processing</a:t>
            </a:r>
            <a:r>
              <a:rPr lang="en"/>
              <a:t>.</a:t>
            </a:r>
            <a:endParaRPr/>
          </a:p>
          <a:p>
            <a:pPr indent="0" lvl="0" marL="457200" rtl="0">
              <a:spcBef>
                <a:spcPts val="0"/>
              </a:spcBef>
              <a:spcAft>
                <a:spcPts val="0"/>
              </a:spcAft>
              <a:buNone/>
            </a:pPr>
            <a:r>
              <a:rPr lang="en"/>
              <a:t>Circle Hough Transform</a:t>
            </a:r>
            <a:endParaRPr/>
          </a:p>
        </p:txBody>
      </p:sp>
      <p:pic>
        <p:nvPicPr>
          <p:cNvPr id="139" name="Google Shape;139;p30"/>
          <p:cNvPicPr preferRelativeResize="0"/>
          <p:nvPr/>
        </p:nvPicPr>
        <p:blipFill>
          <a:blip r:embed="rId3">
            <a:alphaModFix/>
          </a:blip>
          <a:stretch>
            <a:fillRect/>
          </a:stretch>
        </p:blipFill>
        <p:spPr>
          <a:xfrm>
            <a:off x="2075875" y="2401080"/>
            <a:ext cx="5675001" cy="25419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pic>
        <p:nvPicPr>
          <p:cNvPr id="144" name="Google Shape;144;p31"/>
          <p:cNvPicPr preferRelativeResize="0"/>
          <p:nvPr/>
        </p:nvPicPr>
        <p:blipFill>
          <a:blip r:embed="rId3">
            <a:alphaModFix/>
          </a:blip>
          <a:stretch>
            <a:fillRect/>
          </a:stretch>
        </p:blipFill>
        <p:spPr>
          <a:xfrm>
            <a:off x="0" y="586785"/>
            <a:ext cx="9144001" cy="396991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48" name="Shape 148"/>
        <p:cNvGrpSpPr/>
        <p:nvPr/>
      </p:nvGrpSpPr>
      <p:grpSpPr>
        <a:xfrm>
          <a:off x="0" y="0"/>
          <a:ext cx="0" cy="0"/>
          <a:chOff x="0" y="0"/>
          <a:chExt cx="0" cy="0"/>
        </a:xfrm>
      </p:grpSpPr>
      <p:pic>
        <p:nvPicPr>
          <p:cNvPr id="149" name="Google Shape;149;p32"/>
          <p:cNvPicPr preferRelativeResize="0"/>
          <p:nvPr/>
        </p:nvPicPr>
        <p:blipFill>
          <a:blip r:embed="rId3">
            <a:alphaModFix/>
          </a:blip>
          <a:stretch>
            <a:fillRect/>
          </a:stretch>
        </p:blipFill>
        <p:spPr>
          <a:xfrm>
            <a:off x="1857366" y="0"/>
            <a:ext cx="5429267"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pic>
        <p:nvPicPr>
          <p:cNvPr id="154" name="Google Shape;154;p33"/>
          <p:cNvPicPr preferRelativeResize="0"/>
          <p:nvPr/>
        </p:nvPicPr>
        <p:blipFill>
          <a:blip r:embed="rId3">
            <a:alphaModFix/>
          </a:blip>
          <a:stretch>
            <a:fillRect/>
          </a:stretch>
        </p:blipFill>
        <p:spPr>
          <a:xfrm>
            <a:off x="152400" y="1517401"/>
            <a:ext cx="4419600" cy="2108698"/>
          </a:xfrm>
          <a:prstGeom prst="rect">
            <a:avLst/>
          </a:prstGeom>
          <a:noFill/>
          <a:ln>
            <a:noFill/>
          </a:ln>
        </p:spPr>
      </p:pic>
      <p:pic>
        <p:nvPicPr>
          <p:cNvPr id="155" name="Google Shape;155;p33"/>
          <p:cNvPicPr preferRelativeResize="0"/>
          <p:nvPr/>
        </p:nvPicPr>
        <p:blipFill>
          <a:blip r:embed="rId4">
            <a:alphaModFix/>
          </a:blip>
          <a:stretch>
            <a:fillRect/>
          </a:stretch>
        </p:blipFill>
        <p:spPr>
          <a:xfrm>
            <a:off x="4712325" y="768825"/>
            <a:ext cx="4260300" cy="3605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